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0" r:id="rId19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8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PC%20-DENUNCIAS%202016-2017-2018%20-%20URNA%20CRISTAL%20(1)%20V.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PC%20-DENUNCIAS%202016-2017-2018%20-%20URNA%20CRISTAL%20(1)%20V.F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PC%20-DENUNCIAS%202016-2017-2018%20-%20URNA%20CRISTAL%20(1)%20V.F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PC%20-DENUNCIAS%202016-2017-2018%20-%20URNA%20CRISTAL%20(1)%20V.F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PC%20-DENUNCIAS%202016-2017-2018%20-%20URNA%20CRISTAL%20(1)%20V.F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PC%20-DENUNCIAS%202016-2017-2018%20-%20URNA%20CRISTAL%20(1)%20V.F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cuadros%20%20comparativo%20vigencias%202016al2018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cuadros%20%20comparativo%20vigencias%202016al2018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RLANDO\Downloads\cuadros%20%20comparativo%20vigencias%202016al2018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b="1"/>
              <a:t>CANTIDAD DE DENUNCIAS ATENDIDAS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'[PC -DENUNCIAS 2016-2017-2018 - URNA CRISTAL (1) V.F.xlsx]Hoja1'!$C$3:$E$3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'[PC -DENUNCIAS 2016-2017-2018 - URNA CRISTAL (1) V.F.xlsx]Hoja1'!$C$4:$E$4</c:f>
              <c:numCache>
                <c:formatCode>General</c:formatCode>
                <c:ptCount val="3"/>
                <c:pt idx="0">
                  <c:v>44</c:v>
                </c:pt>
                <c:pt idx="1">
                  <c:v>27</c:v>
                </c:pt>
                <c:pt idx="2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2437296"/>
        <c:axId val="722434944"/>
      </c:barChart>
      <c:catAx>
        <c:axId val="722437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2434944"/>
        <c:crosses val="autoZero"/>
        <c:auto val="1"/>
        <c:lblAlgn val="ctr"/>
        <c:lblOffset val="100"/>
        <c:noMultiLvlLbl val="0"/>
      </c:catAx>
      <c:valAx>
        <c:axId val="722434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2437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O" sz="2000"/>
              <a:t>ENTIDADES CON MÁS DENUNCIAS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'[PC -DENUNCIAS 2016-2017-2018 - URNA CRISTAL (1) V.F.xlsx]Hoja1'!$C$14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'[PC -DENUNCIAS 2016-2017-2018 - URNA CRISTAL (1) V.F.xlsx]Hoja1'!$B$15:$B$20</c:f>
              <c:strCache>
                <c:ptCount val="6"/>
                <c:pt idx="0">
                  <c:v>Universidad del Tolima</c:v>
                </c:pt>
                <c:pt idx="1">
                  <c:v>Municipio de Melgar</c:v>
                </c:pt>
                <c:pt idx="2">
                  <c:v>Gobernación del Tolima</c:v>
                </c:pt>
                <c:pt idx="3">
                  <c:v>Municipio de El Guamo</c:v>
                </c:pt>
                <c:pt idx="4">
                  <c:v>Gobernación del Tolima</c:v>
                </c:pt>
                <c:pt idx="5">
                  <c:v>Municipio de El Espinal</c:v>
                </c:pt>
              </c:strCache>
            </c:strRef>
          </c:cat>
          <c:val>
            <c:numRef>
              <c:f>'[PC -DENUNCIAS 2016-2017-2018 - URNA CRISTAL (1) V.F.xlsx]Hoja1'!$C$15:$C$20</c:f>
              <c:numCache>
                <c:formatCode>General</c:formatCode>
                <c:ptCount val="6"/>
                <c:pt idx="0">
                  <c:v>7</c:v>
                </c:pt>
                <c:pt idx="1">
                  <c:v>4</c:v>
                </c:pt>
              </c:numCache>
            </c:numRef>
          </c:val>
        </c:ser>
        <c:ser>
          <c:idx val="1"/>
          <c:order val="1"/>
          <c:tx>
            <c:strRef>
              <c:f>'[PC -DENUNCIAS 2016-2017-2018 - URNA CRISTAL (1) V.F.xlsx]Hoja1'!$D$14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'[PC -DENUNCIAS 2016-2017-2018 - URNA CRISTAL (1) V.F.xlsx]Hoja1'!$B$15:$B$20</c:f>
              <c:strCache>
                <c:ptCount val="6"/>
                <c:pt idx="0">
                  <c:v>Universidad del Tolima</c:v>
                </c:pt>
                <c:pt idx="1">
                  <c:v>Municipio de Melgar</c:v>
                </c:pt>
                <c:pt idx="2">
                  <c:v>Gobernación del Tolima</c:v>
                </c:pt>
                <c:pt idx="3">
                  <c:v>Municipio de El Guamo</c:v>
                </c:pt>
                <c:pt idx="4">
                  <c:v>Gobernación del Tolima</c:v>
                </c:pt>
                <c:pt idx="5">
                  <c:v>Municipio de El Espinal</c:v>
                </c:pt>
              </c:strCache>
            </c:strRef>
          </c:cat>
          <c:val>
            <c:numRef>
              <c:f>'[PC -DENUNCIAS 2016-2017-2018 - URNA CRISTAL (1) V.F.xlsx]Hoja1'!$D$15:$D$20</c:f>
              <c:numCache>
                <c:formatCode>General</c:formatCode>
                <c:ptCount val="6"/>
                <c:pt idx="2">
                  <c:v>3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'[PC -DENUNCIAS 2016-2017-2018 - URNA CRISTAL (1) V.F.xlsx]Hoja1'!$E$14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'[PC -DENUNCIAS 2016-2017-2018 - URNA CRISTAL (1) V.F.xlsx]Hoja1'!$B$15:$B$20</c:f>
              <c:strCache>
                <c:ptCount val="6"/>
                <c:pt idx="0">
                  <c:v>Universidad del Tolima</c:v>
                </c:pt>
                <c:pt idx="1">
                  <c:v>Municipio de Melgar</c:v>
                </c:pt>
                <c:pt idx="2">
                  <c:v>Gobernación del Tolima</c:v>
                </c:pt>
                <c:pt idx="3">
                  <c:v>Municipio de El Guamo</c:v>
                </c:pt>
                <c:pt idx="4">
                  <c:v>Gobernación del Tolima</c:v>
                </c:pt>
                <c:pt idx="5">
                  <c:v>Municipio de El Espinal</c:v>
                </c:pt>
              </c:strCache>
            </c:strRef>
          </c:cat>
          <c:val>
            <c:numRef>
              <c:f>'[PC -DENUNCIAS 2016-2017-2018 - URNA CRISTAL (1) V.F.xlsx]Hoja1'!$E$15:$E$20</c:f>
              <c:numCache>
                <c:formatCode>General</c:formatCode>
                <c:ptCount val="6"/>
                <c:pt idx="4">
                  <c:v>4</c:v>
                </c:pt>
                <c:pt idx="5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2437688"/>
        <c:axId val="726825944"/>
      </c:barChart>
      <c:catAx>
        <c:axId val="722437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6825944"/>
        <c:crosses val="autoZero"/>
        <c:auto val="1"/>
        <c:lblAlgn val="ctr"/>
        <c:lblOffset val="100"/>
        <c:noMultiLvlLbl val="0"/>
      </c:catAx>
      <c:valAx>
        <c:axId val="726825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2437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830473627632517E-2"/>
          <c:y val="0.86997429030863804"/>
          <c:w val="0.93179710019575646"/>
          <c:h val="0.108457081685375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'[PC -DENUNCIAS 2016-2017-2018 - URNA CRISTAL (1) V.F.xlsx]Hoja1'!$B$57</c:f>
              <c:strCache>
                <c:ptCount val="1"/>
                <c:pt idx="0">
                  <c:v>No de Actividades de Formacion, Capacitacion, Orientacion y Sensibilizacion Realizadas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'[PC -DENUNCIAS 2016-2017-2018 - URNA CRISTAL (1) V.F.xlsx]Hoja1'!$C$56:$E$56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'[PC -DENUNCIAS 2016-2017-2018 - URNA CRISTAL (1) V.F.xlsx]Hoja1'!$C$57:$E$57</c:f>
              <c:numCache>
                <c:formatCode>General</c:formatCode>
                <c:ptCount val="3"/>
                <c:pt idx="0">
                  <c:v>19</c:v>
                </c:pt>
                <c:pt idx="1">
                  <c:v>30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5980976"/>
        <c:axId val="775977056"/>
      </c:barChart>
      <c:catAx>
        <c:axId val="77598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5977056"/>
        <c:crosses val="autoZero"/>
        <c:auto val="1"/>
        <c:lblAlgn val="ctr"/>
        <c:lblOffset val="100"/>
        <c:noMultiLvlLbl val="0"/>
      </c:catAx>
      <c:valAx>
        <c:axId val="775977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5980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'[PC -DENUNCIAS 2016-2017-2018 - URNA CRISTAL (1) V.F.xlsx]Hoja1'!$B$59</c:f>
              <c:strCache>
                <c:ptCount val="1"/>
                <c:pt idx="0">
                  <c:v>No de Actividades de Deliberacion Realizadas (foros, audiencias, encuentros, conversatorios,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'[PC -DENUNCIAS 2016-2017-2018 - URNA CRISTAL (1) V.F.xlsx]Hoja1'!$C$58:$E$58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'[PC -DENUNCIAS 2016-2017-2018 - URNA CRISTAL (1) V.F.xlsx]Hoja1'!$C$59:$E$59</c:f>
              <c:numCache>
                <c:formatCode>General</c:formatCode>
                <c:ptCount val="3"/>
                <c:pt idx="0">
                  <c:v>8</c:v>
                </c:pt>
                <c:pt idx="1">
                  <c:v>2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3746688"/>
        <c:axId val="773742376"/>
      </c:barChart>
      <c:catAx>
        <c:axId val="77374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3742376"/>
        <c:crosses val="autoZero"/>
        <c:auto val="1"/>
        <c:lblAlgn val="ctr"/>
        <c:lblOffset val="100"/>
        <c:noMultiLvlLbl val="0"/>
      </c:catAx>
      <c:valAx>
        <c:axId val="773742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3746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'[PC -DENUNCIAS 2016-2017-2018 - URNA CRISTAL (1) V.F.xlsx]Hoja1'!$B$61</c:f>
              <c:strCache>
                <c:ptCount val="1"/>
                <c:pt idx="0">
                  <c:v>No de Otras Estrategias o Actividades de Promocion y Divulgacion Realizadas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'[PC -DENUNCIAS 2016-2017-2018 - URNA CRISTAL (1) V.F.xlsx]Hoja1'!$C$60:$E$60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'[PC -DENUNCIAS 2016-2017-2018 - URNA CRISTAL (1) V.F.xlsx]Hoja1'!$C$61:$E$61</c:f>
              <c:numCache>
                <c:formatCode>General</c:formatCode>
                <c:ptCount val="3"/>
                <c:pt idx="0">
                  <c:v>1</c:v>
                </c:pt>
                <c:pt idx="1">
                  <c:v>150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3749432"/>
        <c:axId val="773744336"/>
      </c:barChart>
      <c:catAx>
        <c:axId val="773749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3744336"/>
        <c:crosses val="autoZero"/>
        <c:auto val="1"/>
        <c:lblAlgn val="ctr"/>
        <c:lblOffset val="100"/>
        <c:noMultiLvlLbl val="0"/>
      </c:catAx>
      <c:valAx>
        <c:axId val="773744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73749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'[PC -DENUNCIAS 2016-2017-2018 - URNA CRISTAL (1) V.F.xlsx]Hoja1'!$B$65</c:f>
              <c:strCache>
                <c:ptCount val="1"/>
                <c:pt idx="0">
                  <c:v>TOTAL ACTIVIDADES DE PROMOCIÓN DEL CONTROL CIUDADANO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'[PC -DENUNCIAS 2016-2017-2018 - URNA CRISTAL (1) V.F.xlsx]Hoja1'!$C$64:$E$64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'[PC -DENUNCIAS 2016-2017-2018 - URNA CRISTAL (1) V.F.xlsx]Hoja1'!$C$65:$E$65</c:f>
              <c:numCache>
                <c:formatCode>General</c:formatCode>
                <c:ptCount val="3"/>
                <c:pt idx="0">
                  <c:v>29</c:v>
                </c:pt>
                <c:pt idx="1">
                  <c:v>183</c:v>
                </c:pt>
                <c:pt idx="2">
                  <c:v>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2333216"/>
        <c:axId val="729622080"/>
      </c:barChart>
      <c:catAx>
        <c:axId val="72233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9622080"/>
        <c:crosses val="autoZero"/>
        <c:auto val="1"/>
        <c:lblAlgn val="ctr"/>
        <c:lblOffset val="100"/>
        <c:noMultiLvlLbl val="0"/>
      </c:catAx>
      <c:valAx>
        <c:axId val="729622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22333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'[cuadros  comparativo vigencias 2016al2018.xlsx]Hoja4'!$J$10</c:f>
              <c:strCache>
                <c:ptCount val="1"/>
                <c:pt idx="0">
                  <c:v>CANTIDAD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'[cuadros  comparativo vigencias 2016al2018.xlsx]Hoja4'!$K$9:$M$9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'[cuadros  comparativo vigencias 2016al2018.xlsx]Hoja4'!$K$10:$M$10</c:f>
              <c:numCache>
                <c:formatCode>General</c:formatCode>
                <c:ptCount val="3"/>
                <c:pt idx="0">
                  <c:v>29</c:v>
                </c:pt>
                <c:pt idx="1">
                  <c:v>53</c:v>
                </c:pt>
                <c:pt idx="2">
                  <c:v>69</c:v>
                </c:pt>
              </c:numCache>
            </c:numRef>
          </c:val>
        </c:ser>
        <c:ser>
          <c:idx val="1"/>
          <c:order val="1"/>
          <c:tx>
            <c:strRef>
              <c:f>'[cuadros  comparativo vigencias 2016al2018.xlsx]Hoja4'!$J$11</c:f>
              <c:strCache>
                <c:ptCount val="1"/>
                <c:pt idx="0">
                  <c:v>PRESUNTA CUANTÍA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'[cuadros  comparativo vigencias 2016al2018.xlsx]Hoja4'!$K$9:$M$9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'[cuadros  comparativo vigencias 2016al2018.xlsx]Hoja4'!$K$11:$M$11</c:f>
              <c:numCache>
                <c:formatCode>_(* #,##0_);_(* \(#,##0\);_(* "-"??_);_(@_)</c:formatCode>
                <c:ptCount val="3"/>
                <c:pt idx="0">
                  <c:v>1300</c:v>
                </c:pt>
                <c:pt idx="1">
                  <c:v>5400</c:v>
                </c:pt>
                <c:pt idx="2">
                  <c:v>4000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3095600"/>
        <c:axId val="783090504"/>
      </c:barChart>
      <c:catAx>
        <c:axId val="78309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83090504"/>
        <c:crosses val="autoZero"/>
        <c:auto val="1"/>
        <c:lblAlgn val="ctr"/>
        <c:lblOffset val="100"/>
        <c:noMultiLvlLbl val="0"/>
      </c:catAx>
      <c:valAx>
        <c:axId val="783090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83095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'[cuadros  comparativo vigencias 2016al2018.xlsx]Hoja4'!$J$16</c:f>
              <c:strCache>
                <c:ptCount val="1"/>
                <c:pt idx="0">
                  <c:v>PRESUNTA CUANTÍA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768235617946595"/>
                      <c:h val="0.36892277277495011"/>
                    </c:manualLayout>
                  </c15:layout>
                </c:ext>
              </c:extLst>
            </c:dLbl>
            <c:dLbl>
              <c:idx val="1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834847233691164"/>
                      <c:h val="0.16634450389833866"/>
                    </c:manualLayout>
                  </c15:layout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282135975777592"/>
                      <c:h val="0.2490178023327194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'[cuadros  comparativo vigencias 2016al2018.xlsx]Hoja4'!$K$15:$M$15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'[cuadros  comparativo vigencias 2016al2018.xlsx]Hoja4'!$K$16:$M$16</c:f>
              <c:numCache>
                <c:formatCode>_(* #,##0_);_(* \(#,##0\);_(* "-"??_);_(@_)</c:formatCode>
                <c:ptCount val="3"/>
                <c:pt idx="0">
                  <c:v>588350871</c:v>
                </c:pt>
                <c:pt idx="1">
                  <c:v>1719984960</c:v>
                </c:pt>
                <c:pt idx="2" formatCode="#,##0">
                  <c:v>35391765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3098736"/>
        <c:axId val="783091288"/>
      </c:barChart>
      <c:catAx>
        <c:axId val="78309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83091288"/>
        <c:crosses val="autoZero"/>
        <c:auto val="1"/>
        <c:lblAlgn val="ctr"/>
        <c:lblOffset val="100"/>
        <c:noMultiLvlLbl val="0"/>
      </c:catAx>
      <c:valAx>
        <c:axId val="783091288"/>
        <c:scaling>
          <c:orientation val="minMax"/>
        </c:scaling>
        <c:delete val="0"/>
        <c:axPos val="l"/>
        <c:numFmt formatCode="_(* #,##0_);_(* \(#,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783098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'[cuadros  comparativo vigencias 2016al2018.xlsx]Hoja4'!$J$29</c:f>
              <c:strCache>
                <c:ptCount val="1"/>
                <c:pt idx="0">
                  <c:v>CANTIDAD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'[cuadros  comparativo vigencias 2016al2018.xlsx]Hoja4'!$K$28:$M$28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'[cuadros  comparativo vigencias 2016al2018.xlsx]Hoja4'!$K$29:$M$29</c:f>
              <c:numCache>
                <c:formatCode>General</c:formatCode>
                <c:ptCount val="3"/>
                <c:pt idx="0">
                  <c:v>9</c:v>
                </c:pt>
                <c:pt idx="1">
                  <c:v>10</c:v>
                </c:pt>
                <c:pt idx="2">
                  <c:v>13</c:v>
                </c:pt>
              </c:numCache>
            </c:numRef>
          </c:val>
        </c:ser>
        <c:ser>
          <c:idx val="1"/>
          <c:order val="1"/>
          <c:tx>
            <c:strRef>
              <c:f>'[cuadros  comparativo vigencias 2016al2018.xlsx]Hoja4'!$J$30</c:f>
              <c:strCache>
                <c:ptCount val="1"/>
                <c:pt idx="0">
                  <c:v>PRESUNTA CUANTÍA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1.25000000000000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4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'[cuadros  comparativo vigencias 2016al2018.xlsx]Hoja4'!$K$28:$M$28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'[cuadros  comparativo vigencias 2016al2018.xlsx]Hoja4'!$K$30:$M$30</c:f>
              <c:numCache>
                <c:formatCode>"$"\ #,##0</c:formatCode>
                <c:ptCount val="3"/>
                <c:pt idx="0">
                  <c:v>52</c:v>
                </c:pt>
                <c:pt idx="1">
                  <c:v>122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7402744"/>
        <c:axId val="857401960"/>
      </c:barChart>
      <c:catAx>
        <c:axId val="857402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57401960"/>
        <c:crosses val="autoZero"/>
        <c:auto val="1"/>
        <c:lblAlgn val="ctr"/>
        <c:lblOffset val="100"/>
        <c:noMultiLvlLbl val="0"/>
      </c:catAx>
      <c:valAx>
        <c:axId val="8574019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CO"/>
          </a:p>
        </c:txPr>
        <c:crossAx val="857402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7421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676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445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4591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95084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156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72687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3742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4020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88950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1500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44D2-427C-4058-B6E3-4A1DD3D2DBC3}" type="datetimeFigureOut">
              <a:rPr lang="es-CO" smtClean="0"/>
              <a:t>15/08/2018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A93DC-97B3-4A44-A05F-D23652443A5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421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RENDICIÓN DE CUENTAS VIRTUAL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O" dirty="0" smtClean="0"/>
              <a:t>CONTRALORÍA DEPARTAMENTAL DEL TOLIMA</a:t>
            </a:r>
          </a:p>
          <a:p>
            <a:r>
              <a:rPr lang="es-CO" dirty="0" smtClean="0"/>
              <a:t>DR. EDILBERTO PAVA CEBALLOS</a:t>
            </a:r>
          </a:p>
          <a:p>
            <a:r>
              <a:rPr lang="es-CO" dirty="0" smtClean="0"/>
              <a:t>CONTRALOR DEPARTAMENTAL 2016 - 2019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5565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PROCESO ORDINARIO</a:t>
            </a:r>
          </a:p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AUTOS DE APERTURA RESPONSABILIDAD FISCAL</a:t>
            </a:r>
            <a:endParaRPr lang="en-US" sz="2000" dirty="0"/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882807"/>
              </p:ext>
            </p:extLst>
          </p:nvPr>
        </p:nvGraphicFramePr>
        <p:xfrm>
          <a:off x="415290" y="1840230"/>
          <a:ext cx="9144000" cy="4516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9742170" y="1474470"/>
            <a:ext cx="2236470" cy="32932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sz="4000" b="1" dirty="0" smtClean="0">
                <a:solidFill>
                  <a:srgbClr val="0070C0"/>
                </a:solidFill>
              </a:rPr>
              <a:t>151</a:t>
            </a:r>
            <a:r>
              <a:rPr lang="es-CO" sz="4000" dirty="0" smtClean="0"/>
              <a:t> </a:t>
            </a:r>
            <a:r>
              <a:rPr lang="es-CO" sz="3200" dirty="0" smtClean="0"/>
              <a:t>PROCESOS POR VALOR DE </a:t>
            </a:r>
            <a:r>
              <a:rPr lang="es-CO" sz="4000" b="1" dirty="0" smtClean="0">
                <a:solidFill>
                  <a:srgbClr val="0070C0"/>
                </a:solidFill>
              </a:rPr>
              <a:t>$10.700 </a:t>
            </a:r>
            <a:r>
              <a:rPr lang="es-CO" sz="3200" dirty="0" smtClean="0"/>
              <a:t>MILLONES</a:t>
            </a:r>
            <a:endParaRPr lang="es-CO" sz="3200" dirty="0"/>
          </a:p>
        </p:txBody>
      </p:sp>
    </p:spTree>
    <p:extLst>
      <p:ext uri="{BB962C8B-B14F-4D97-AF65-F5344CB8AC3E}">
        <p14:creationId xmlns:p14="http://schemas.microsoft.com/office/powerpoint/2010/main" val="41930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PROCESO ORDINARIO</a:t>
            </a:r>
          </a:p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Autos </a:t>
            </a:r>
            <a:r>
              <a:rPr lang="en-US" sz="2000" dirty="0"/>
              <a:t>de </a:t>
            </a:r>
            <a:r>
              <a:rPr lang="en-US" sz="2000" dirty="0" smtClean="0"/>
              <a:t>imputación</a:t>
            </a:r>
            <a:endParaRPr lang="en-US" sz="2000" dirty="0"/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719851"/>
              </p:ext>
            </p:extLst>
          </p:nvPr>
        </p:nvGraphicFramePr>
        <p:xfrm>
          <a:off x="1440180" y="2057400"/>
          <a:ext cx="9227820" cy="4137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uadroTexto 7"/>
          <p:cNvSpPr txBox="1"/>
          <p:nvPr/>
        </p:nvSpPr>
        <p:spPr>
          <a:xfrm>
            <a:off x="8618220" y="1577340"/>
            <a:ext cx="2133600" cy="11387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b="1" dirty="0" smtClean="0"/>
              <a:t>PRODUCTO DE </a:t>
            </a:r>
            <a:r>
              <a:rPr lang="es-CO" sz="3200" b="1" dirty="0" smtClean="0">
                <a:solidFill>
                  <a:srgbClr val="0070C0"/>
                </a:solidFill>
              </a:rPr>
              <a:t>59</a:t>
            </a:r>
            <a:r>
              <a:rPr lang="es-CO" b="1" dirty="0" smtClean="0"/>
              <a:t> PROCESOS EN LAS 3 VIGENCIAS</a:t>
            </a:r>
            <a:endParaRPr lang="es-CO" b="1" dirty="0"/>
          </a:p>
        </p:txBody>
      </p:sp>
    </p:spTree>
    <p:extLst>
      <p:ext uri="{BB962C8B-B14F-4D97-AF65-F5344CB8AC3E}">
        <p14:creationId xmlns:p14="http://schemas.microsoft.com/office/powerpoint/2010/main" val="321558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PROCESO ORDINARIO</a:t>
            </a:r>
          </a:p>
        </p:txBody>
      </p: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078534"/>
              </p:ext>
            </p:extLst>
          </p:nvPr>
        </p:nvGraphicFramePr>
        <p:xfrm>
          <a:off x="377191" y="1760220"/>
          <a:ext cx="8652509" cy="40462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14694"/>
                <a:gridCol w="1495185"/>
                <a:gridCol w="1639790"/>
                <a:gridCol w="1721198"/>
                <a:gridCol w="1581642"/>
              </a:tblGrid>
              <a:tr h="16106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3600" u="none" strike="noStrike" dirty="0">
                          <a:effectLst/>
                        </a:rPr>
                        <a:t>Procesos  Terminados</a:t>
                      </a:r>
                      <a:endParaRPr lang="es-CO" sz="3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CONCEPTO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2016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2017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2018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61063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600" u="none" strike="noStrike" dirty="0">
                          <a:effectLst/>
                        </a:rPr>
                        <a:t>FALLOS CON</a:t>
                      </a:r>
                      <a:endParaRPr lang="es-CO" sz="3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      350.869.250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      303.163.277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     428.442.430    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82495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u="none" strike="noStrike" dirty="0">
                          <a:effectLst/>
                        </a:rPr>
                        <a:t>CESACIÓN</a:t>
                      </a:r>
                      <a:endParaRPr lang="es-CO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>
                          <a:effectLst/>
                        </a:rPr>
                        <a:t>     15.297.533     </a:t>
                      </a:r>
                      <a:endParaRPr lang="es-CO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>
                          <a:effectLst/>
                        </a:rPr>
                        <a:t>     14.541.698     </a:t>
                      </a:r>
                      <a:endParaRPr lang="es-CO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       13.389.974     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9304020" y="1520190"/>
            <a:ext cx="2133600" cy="221599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FALLOS CON RESPONSABILIDAD </a:t>
            </a:r>
            <a:r>
              <a:rPr lang="es-CO" sz="2400" b="1" dirty="0" smtClean="0">
                <a:solidFill>
                  <a:srgbClr val="0070C0"/>
                </a:solidFill>
              </a:rPr>
              <a:t>43</a:t>
            </a:r>
            <a:r>
              <a:rPr lang="es-CO" b="1" dirty="0" smtClean="0"/>
              <a:t> PARA UNA PRESUNTA CUANTÍA DE </a:t>
            </a:r>
            <a:r>
              <a:rPr lang="es-CO" sz="2400" b="1" dirty="0" smtClean="0">
                <a:solidFill>
                  <a:srgbClr val="0070C0"/>
                </a:solidFill>
              </a:rPr>
              <a:t>$1.082.474.957 </a:t>
            </a:r>
            <a:r>
              <a:rPr lang="es-CO" b="1" dirty="0" smtClean="0"/>
              <a:t>MILLONES</a:t>
            </a:r>
            <a:endParaRPr lang="es-CO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9304020" y="4606110"/>
            <a:ext cx="2133600" cy="13849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b="1" dirty="0" smtClean="0"/>
              <a:t>EN TOTAL </a:t>
            </a:r>
            <a:r>
              <a:rPr lang="es-CO" sz="2400" b="1" dirty="0" smtClean="0">
                <a:solidFill>
                  <a:srgbClr val="0070C0"/>
                </a:solidFill>
              </a:rPr>
              <a:t>18</a:t>
            </a:r>
            <a:r>
              <a:rPr lang="es-CO" b="1" dirty="0" smtClean="0"/>
              <a:t> CESACIONES PARA UN TOTAL DE </a:t>
            </a:r>
            <a:r>
              <a:rPr lang="es-CO" sz="2400" b="1" dirty="0" smtClean="0">
                <a:solidFill>
                  <a:srgbClr val="0070C0"/>
                </a:solidFill>
              </a:rPr>
              <a:t>$43.229.205</a:t>
            </a:r>
            <a:endParaRPr lang="es-CO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14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PROCESO VERBAL</a:t>
            </a:r>
          </a:p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AUTOS DE APERTURA RESPONSABILIDAD FISCAL</a:t>
            </a:r>
          </a:p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 sz="2000" dirty="0" smtClean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962076"/>
              </p:ext>
            </p:extLst>
          </p:nvPr>
        </p:nvGraphicFramePr>
        <p:xfrm>
          <a:off x="232410" y="1920240"/>
          <a:ext cx="9144000" cy="4127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/>
          <p:cNvSpPr txBox="1"/>
          <p:nvPr/>
        </p:nvSpPr>
        <p:spPr>
          <a:xfrm>
            <a:off x="9498330" y="1539383"/>
            <a:ext cx="2343150" cy="30469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800" b="1" dirty="0" smtClean="0"/>
              <a:t>EN TOTAL </a:t>
            </a:r>
            <a:r>
              <a:rPr lang="es-CO" sz="4000" b="1" dirty="0" smtClean="0">
                <a:solidFill>
                  <a:srgbClr val="0070C0"/>
                </a:solidFill>
              </a:rPr>
              <a:t>32</a:t>
            </a:r>
            <a:r>
              <a:rPr lang="es-CO" sz="2800" b="1" dirty="0" smtClean="0"/>
              <a:t> CESACIONES PARA ALRREDEDOR DE </a:t>
            </a:r>
            <a:r>
              <a:rPr lang="es-CO" sz="4000" b="1" dirty="0" smtClean="0">
                <a:solidFill>
                  <a:srgbClr val="0070C0"/>
                </a:solidFill>
              </a:rPr>
              <a:t>$212 </a:t>
            </a:r>
            <a:r>
              <a:rPr lang="es-CO" sz="2800" b="1" dirty="0" smtClean="0">
                <a:solidFill>
                  <a:schemeClr val="bg1"/>
                </a:solidFill>
              </a:rPr>
              <a:t>MILLONES</a:t>
            </a:r>
            <a:endParaRPr lang="es-CO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7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PROCESO VERBAL</a:t>
            </a:r>
          </a:p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 sz="2000" dirty="0" smtClean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2594313"/>
              </p:ext>
            </p:extLst>
          </p:nvPr>
        </p:nvGraphicFramePr>
        <p:xfrm>
          <a:off x="182880" y="1588771"/>
          <a:ext cx="8469630" cy="4994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8947"/>
                <a:gridCol w="1444333"/>
                <a:gridCol w="1680210"/>
                <a:gridCol w="1697904"/>
                <a:gridCol w="1708236"/>
              </a:tblGrid>
              <a:tr h="146233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Procesos  Terminados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CONCEPTO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2016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2017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2018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662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FALLOS CON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         86.943.836 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         38.985.080 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                            -   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76628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400" b="1" u="none" strike="noStrike" dirty="0">
                          <a:effectLst/>
                        </a:rPr>
                        <a:t>CESACIÓN</a:t>
                      </a:r>
                      <a:endParaRPr lang="es-CO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>
                          <a:effectLst/>
                        </a:rPr>
                        <a:t>           1.975.584 </a:t>
                      </a:r>
                      <a:endParaRPr lang="es-CO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           9.839.300 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           27.125.138 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9224010" y="1777901"/>
            <a:ext cx="2526030" cy="230832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/>
              <a:t>FALLOS CON RESPONSABILIDAD </a:t>
            </a:r>
            <a:r>
              <a:rPr lang="es-CO" sz="3200" b="1" dirty="0" smtClean="0">
                <a:solidFill>
                  <a:srgbClr val="0070C0"/>
                </a:solidFill>
              </a:rPr>
              <a:t>6</a:t>
            </a:r>
            <a:r>
              <a:rPr lang="es-CO" sz="2000" b="1" dirty="0" smtClean="0"/>
              <a:t> PARA UNA PRESUNTA CUANTÍA DE </a:t>
            </a:r>
            <a:r>
              <a:rPr lang="es-CO" sz="3200" b="1" dirty="0" smtClean="0">
                <a:solidFill>
                  <a:srgbClr val="0070C0"/>
                </a:solidFill>
              </a:rPr>
              <a:t>$125.928916</a:t>
            </a:r>
          </a:p>
          <a:p>
            <a:pPr algn="ctr"/>
            <a:r>
              <a:rPr lang="es-CO" sz="2000" b="1" dirty="0" smtClean="0"/>
              <a:t>MILLONES</a:t>
            </a:r>
            <a:endParaRPr lang="es-CO" sz="20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9304020" y="4606110"/>
            <a:ext cx="2366010" cy="169277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O" sz="2000" b="1" dirty="0" smtClean="0"/>
              <a:t>EN TOTAL </a:t>
            </a:r>
            <a:r>
              <a:rPr lang="es-CO" sz="3200" b="1" dirty="0" smtClean="0">
                <a:solidFill>
                  <a:srgbClr val="0070C0"/>
                </a:solidFill>
              </a:rPr>
              <a:t>14</a:t>
            </a:r>
            <a:r>
              <a:rPr lang="es-CO" sz="2000" b="1" dirty="0" smtClean="0"/>
              <a:t> CESACIONES PARA UN TOTAL DE </a:t>
            </a:r>
            <a:r>
              <a:rPr lang="es-CO" sz="3200" b="1" dirty="0" smtClean="0">
                <a:solidFill>
                  <a:srgbClr val="0070C0"/>
                </a:solidFill>
              </a:rPr>
              <a:t>$38.940.022</a:t>
            </a:r>
            <a:endParaRPr lang="es-CO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0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 sz="2000" dirty="0" smtClean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088168"/>
              </p:ext>
            </p:extLst>
          </p:nvPr>
        </p:nvGraphicFramePr>
        <p:xfrm>
          <a:off x="914400" y="1703070"/>
          <a:ext cx="10039349" cy="47902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7390"/>
                <a:gridCol w="5300962"/>
                <a:gridCol w="2760997"/>
              </a:tblGrid>
              <a:tr h="54969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b="1" u="none" strike="noStrike" dirty="0">
                          <a:effectLst/>
                        </a:rPr>
                        <a:t>ENTIDAD</a:t>
                      </a:r>
                      <a:endParaRPr lang="es-CO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b="1" u="none" strike="noStrike" dirty="0">
                          <a:effectLst/>
                        </a:rPr>
                        <a:t>HECHOS</a:t>
                      </a:r>
                      <a:endParaRPr lang="es-CO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b="1" u="none" strike="noStrike" dirty="0" smtClean="0">
                          <a:effectLst/>
                        </a:rPr>
                        <a:t>CUANTÍA</a:t>
                      </a:r>
                      <a:endParaRPr lang="es-CO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4240513"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3200" u="none" strike="noStrike" dirty="0" smtClean="0">
                          <a:effectLst/>
                        </a:rPr>
                        <a:t>Admón M/pal Purificación</a:t>
                      </a:r>
                      <a:endParaRPr lang="es-CO" sz="3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3200" u="none" strike="noStrike" dirty="0">
                          <a:effectLst/>
                        </a:rPr>
                        <a:t>Presuntas irregularidades al omitir el pago por concepto de impuestos a la DIAN de la vigencia 2007, generó el pago de sanciones e intereses, siendo materializados en la vigencia 2010</a:t>
                      </a:r>
                      <a:endParaRPr lang="es-CO" sz="3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CO" sz="3200" u="none" strike="noStrike" dirty="0">
                          <a:effectLst/>
                        </a:rPr>
                        <a:t>     145.922.096 </a:t>
                      </a:r>
                      <a:endParaRPr lang="es-CO" sz="32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076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 sz="2000" dirty="0" smtClean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545727"/>
              </p:ext>
            </p:extLst>
          </p:nvPr>
        </p:nvGraphicFramePr>
        <p:xfrm>
          <a:off x="1524000" y="1734243"/>
          <a:ext cx="9144000" cy="34849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6490"/>
                <a:gridCol w="4867162"/>
                <a:gridCol w="2120348"/>
              </a:tblGrid>
              <a:tr h="100895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b="1" u="none" strike="noStrike" dirty="0">
                          <a:effectLst/>
                        </a:rPr>
                        <a:t>ENTIDAD</a:t>
                      </a:r>
                      <a:endParaRPr lang="es-CO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b="1" u="none" strike="noStrike" dirty="0">
                          <a:effectLst/>
                        </a:rPr>
                        <a:t>HECHOS</a:t>
                      </a:r>
                      <a:endParaRPr lang="es-CO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b="1" u="none" strike="noStrike" dirty="0" smtClean="0">
                          <a:effectLst/>
                        </a:rPr>
                        <a:t>CUANTÍA</a:t>
                      </a:r>
                      <a:endParaRPr lang="es-CO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247597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u="none" strike="noStrike">
                          <a:effectLst/>
                        </a:rPr>
                        <a:t>Hospital Ma. Inmaculada de Rioblanco</a:t>
                      </a:r>
                      <a:endParaRPr lang="es-CO" sz="32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u="none" strike="noStrike">
                          <a:effectLst/>
                        </a:rPr>
                        <a:t>Presuntas irregularidades en la liquidaciòn y pago de las prestaciones sociales y ciertos factores salariales de la Gerente del hospital.</a:t>
                      </a:r>
                      <a:endParaRPr lang="es-CO" sz="32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3200" u="none" strike="noStrike" dirty="0">
                          <a:effectLst/>
                        </a:rPr>
                        <a:t>                     95.302.724 </a:t>
                      </a:r>
                      <a:endParaRPr lang="es-CO" sz="3200" b="0" i="0" u="none" strike="noStrike" dirty="0">
                        <a:solidFill>
                          <a:srgbClr val="000000"/>
                        </a:solidFill>
                        <a:effectLst/>
                        <a:latin typeface="Century" panose="020406040505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20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RESPONSABILIDAD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 sz="2000" dirty="0" smtClean="0"/>
          </a:p>
        </p:txBody>
      </p:sp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4937460"/>
              </p:ext>
            </p:extLst>
          </p:nvPr>
        </p:nvGraphicFramePr>
        <p:xfrm>
          <a:off x="1524000" y="1551363"/>
          <a:ext cx="9144000" cy="47903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15180"/>
                <a:gridCol w="4546348"/>
                <a:gridCol w="1882472"/>
              </a:tblGrid>
              <a:tr h="940377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ENTIDAD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>
                          <a:effectLst/>
                        </a:rPr>
                        <a:t>HECHOS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b="1" u="none" strike="noStrike" dirty="0" smtClean="0">
                          <a:effectLst/>
                        </a:rPr>
                        <a:t>CUANTÍA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50418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u="none" strike="noStrike">
                          <a:effectLst/>
                        </a:rPr>
                        <a:t>Centro de Salud SanPedro y/o Hospital Nra Sra Fatima de flandes</a:t>
                      </a:r>
                      <a:endParaRPr lang="es-CO" sz="2800" b="0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u="none" strike="noStrike" dirty="0">
                          <a:effectLst/>
                        </a:rPr>
                        <a:t>Presuntas irregularidades en el contrato de prestación de servicios No. 0011 de fecha 30 de abril de 2009, cuyo </a:t>
                      </a:r>
                      <a:r>
                        <a:rPr lang="es-CO" sz="2800" u="none" strike="noStrike" dirty="0" smtClean="0">
                          <a:effectLst/>
                        </a:rPr>
                        <a:t>objeto consistió </a:t>
                      </a:r>
                      <a:r>
                        <a:rPr lang="es-CO" sz="2800" u="none" strike="noStrike" dirty="0">
                          <a:effectLst/>
                        </a:rPr>
                        <a:t>en realizar actividades asistenciales, administrativa, operacionales, honorarios operativos y administrativos y de portería.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800" u="none" strike="noStrike" dirty="0">
                          <a:effectLst/>
                        </a:rPr>
                        <a:t>           209.306.912 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35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SANCIONATORIO Y COACTIVA</a:t>
            </a:r>
            <a:endParaRPr lang="es-CO" b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554830"/>
              </p:ext>
            </p:extLst>
          </p:nvPr>
        </p:nvGraphicFramePr>
        <p:xfrm>
          <a:off x="1131571" y="1338262"/>
          <a:ext cx="10104119" cy="53255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21644"/>
                <a:gridCol w="2388144"/>
                <a:gridCol w="2410886"/>
                <a:gridCol w="2183445"/>
              </a:tblGrid>
              <a:tr h="105075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vigencia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Procesos recibidos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Procesos aperturados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Recaudo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u="none" strike="noStrike" dirty="0">
                          <a:effectLst/>
                        </a:rPr>
                        <a:t>2016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36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36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152.612.425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u="none" strike="noStrike" dirty="0">
                          <a:effectLst/>
                        </a:rPr>
                        <a:t>Acumulado varias vigencias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127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127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396.675.019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u="none" strike="noStrike" dirty="0">
                          <a:effectLst/>
                        </a:rPr>
                        <a:t>2017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>
                          <a:effectLst/>
                        </a:rPr>
                        <a:t>32</a:t>
                      </a:r>
                      <a:endParaRPr lang="es-CO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32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176.139.533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u="none" strike="noStrike" dirty="0">
                          <a:effectLst/>
                        </a:rPr>
                        <a:t>Acumulado varias vigencias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>
                          <a:effectLst/>
                        </a:rPr>
                        <a:t>127</a:t>
                      </a:r>
                      <a:endParaRPr lang="es-CO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127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359.649.391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u="none" strike="noStrike" dirty="0">
                          <a:effectLst/>
                        </a:rPr>
                        <a:t>2018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>
                          <a:effectLst/>
                        </a:rPr>
                        <a:t>19</a:t>
                      </a:r>
                      <a:endParaRPr lang="es-CO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 dirty="0">
                          <a:effectLst/>
                        </a:rPr>
                        <a:t>19</a:t>
                      </a:r>
                      <a:endParaRPr lang="es-CO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66.021.583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>
                  <a:txBody>
                    <a:bodyPr/>
                    <a:lstStyle/>
                    <a:p>
                      <a:pPr algn="ctr" fontAlgn="b"/>
                      <a:r>
                        <a:rPr lang="es-CO" sz="2000" u="none" strike="noStrike" dirty="0">
                          <a:effectLst/>
                        </a:rPr>
                        <a:t>Acumulado varias vigencias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>
                          <a:effectLst/>
                        </a:rPr>
                        <a:t>125</a:t>
                      </a:r>
                      <a:endParaRPr lang="es-CO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4000" u="none" strike="noStrike">
                          <a:effectLst/>
                        </a:rPr>
                        <a:t>125</a:t>
                      </a:r>
                      <a:endParaRPr lang="es-CO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u="none" strike="noStrike" dirty="0">
                          <a:effectLst/>
                        </a:rPr>
                        <a:t>79.057.686</a:t>
                      </a:r>
                      <a:endParaRPr lang="es-CO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56004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CO" sz="2800" b="1" u="none" strike="noStrike" dirty="0">
                          <a:effectLst/>
                        </a:rPr>
                        <a:t>TOTAL RECAUDO ACUMULADO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2800" b="1" u="none" strike="noStrike" dirty="0">
                          <a:effectLst/>
                        </a:rPr>
                        <a:t>835.382.096</a:t>
                      </a:r>
                      <a:endParaRPr lang="es-CO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84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/>
          <a:lstStyle/>
          <a:p>
            <a:r>
              <a:rPr lang="es-CO" dirty="0" smtClean="0"/>
              <a:t>ATENCIÓN DE DENUNCIAS</a:t>
            </a:r>
            <a:endParaRPr lang="es-CO" dirty="0"/>
          </a:p>
        </p:txBody>
      </p:sp>
      <p:graphicFrame>
        <p:nvGraphicFramePr>
          <p:cNvPr id="4" name="Grá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0886011"/>
              </p:ext>
            </p:extLst>
          </p:nvPr>
        </p:nvGraphicFramePr>
        <p:xfrm>
          <a:off x="1524000" y="1714499"/>
          <a:ext cx="9144000" cy="43330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4745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/>
          <a:lstStyle/>
          <a:p>
            <a:r>
              <a:rPr lang="es-CO" dirty="0" smtClean="0"/>
              <a:t>AGRUPACIÓN DE DENUNCIAS POR ENTIDADES</a:t>
            </a:r>
            <a:endParaRPr lang="es-CO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895045"/>
              </p:ext>
            </p:extLst>
          </p:nvPr>
        </p:nvGraphicFramePr>
        <p:xfrm>
          <a:off x="1524000" y="2057399"/>
          <a:ext cx="9064336" cy="35329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525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No de </a:t>
            </a:r>
            <a:r>
              <a:rPr lang="en-US" sz="2000" dirty="0" smtClean="0"/>
              <a:t>actividades </a:t>
            </a:r>
            <a:r>
              <a:rPr lang="en-US" sz="2000" dirty="0"/>
              <a:t>de f</a:t>
            </a:r>
            <a:r>
              <a:rPr lang="en-US" sz="2000" dirty="0" smtClean="0"/>
              <a:t>ormación</a:t>
            </a:r>
            <a:r>
              <a:rPr lang="en-US" sz="2000" dirty="0"/>
              <a:t>, </a:t>
            </a:r>
            <a:r>
              <a:rPr lang="en-US" sz="2000" dirty="0" smtClean="0"/>
              <a:t>capacitación</a:t>
            </a:r>
            <a:r>
              <a:rPr lang="en-US" sz="2000" dirty="0"/>
              <a:t>, </a:t>
            </a:r>
            <a:r>
              <a:rPr lang="en-US" sz="2000" dirty="0" smtClean="0"/>
              <a:t>orientación </a:t>
            </a:r>
            <a:r>
              <a:rPr lang="en-US" sz="2000" dirty="0"/>
              <a:t>y </a:t>
            </a:r>
            <a:r>
              <a:rPr lang="en-US" sz="2000" dirty="0" smtClean="0"/>
              <a:t>sensibilización realizadas</a:t>
            </a:r>
            <a:endParaRPr lang="en-US" sz="2000" dirty="0"/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9103332"/>
              </p:ext>
            </p:extLst>
          </p:nvPr>
        </p:nvGraphicFramePr>
        <p:xfrm>
          <a:off x="1672936" y="2057399"/>
          <a:ext cx="8884228" cy="3886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849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s-CO" sz="2000" dirty="0"/>
              <a:t>No de </a:t>
            </a:r>
            <a:r>
              <a:rPr lang="es-CO" sz="2000" dirty="0" smtClean="0"/>
              <a:t>actividades </a:t>
            </a:r>
            <a:r>
              <a:rPr lang="es-CO" sz="2000" dirty="0"/>
              <a:t>de </a:t>
            </a:r>
            <a:r>
              <a:rPr lang="es-CO" sz="2000" dirty="0" smtClean="0"/>
              <a:t>deliberación </a:t>
            </a:r>
            <a:r>
              <a:rPr lang="es-CO" sz="2000" dirty="0"/>
              <a:t>Realizadas (foros, audiencias, encuentros, </a:t>
            </a:r>
            <a:r>
              <a:rPr lang="es-CO" sz="2000" dirty="0" smtClean="0"/>
              <a:t>conversatorios</a:t>
            </a:r>
            <a:r>
              <a:rPr lang="es-CO" sz="2000" dirty="0"/>
              <a:t>)</a:t>
            </a:r>
            <a:endParaRPr lang="es-CO" sz="20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5608049"/>
              </p:ext>
            </p:extLst>
          </p:nvPr>
        </p:nvGraphicFramePr>
        <p:xfrm>
          <a:off x="1745673" y="2057399"/>
          <a:ext cx="8645236" cy="3803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689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s-CO" sz="2000" dirty="0" smtClean="0"/>
              <a:t>No. </a:t>
            </a:r>
            <a:r>
              <a:rPr lang="es-CO" sz="2000" dirty="0"/>
              <a:t>de </a:t>
            </a:r>
            <a:r>
              <a:rPr lang="es-CO" sz="2000" dirty="0" smtClean="0"/>
              <a:t>otras estrategias </a:t>
            </a:r>
            <a:r>
              <a:rPr lang="es-CO" sz="2000" dirty="0"/>
              <a:t>o a</a:t>
            </a:r>
            <a:r>
              <a:rPr lang="es-CO" sz="2000" dirty="0" smtClean="0"/>
              <a:t>ctividades </a:t>
            </a:r>
            <a:r>
              <a:rPr lang="es-CO" sz="2000" dirty="0"/>
              <a:t>de </a:t>
            </a:r>
            <a:r>
              <a:rPr lang="es-CO" sz="2000" dirty="0" smtClean="0"/>
              <a:t>promoción </a:t>
            </a:r>
            <a:r>
              <a:rPr lang="es-CO" sz="2000" dirty="0"/>
              <a:t>y </a:t>
            </a:r>
            <a:r>
              <a:rPr lang="es-CO" sz="2000" dirty="0" smtClean="0"/>
              <a:t>divulgación realizadas </a:t>
            </a:r>
            <a:endParaRPr lang="es-CO" sz="2000" dirty="0"/>
          </a:p>
        </p:txBody>
      </p:sp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4023919"/>
              </p:ext>
            </p:extLst>
          </p:nvPr>
        </p:nvGraphicFramePr>
        <p:xfrm>
          <a:off x="1724891" y="2057399"/>
          <a:ext cx="8943109" cy="3990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621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/>
              <a:t>TOTAL ACTIVIDADES DE PROMOCIÓN DEL CONTROL CIUDADANO</a:t>
            </a:r>
            <a:endParaRPr lang="en-US" sz="20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421483"/>
              </p:ext>
            </p:extLst>
          </p:nvPr>
        </p:nvGraphicFramePr>
        <p:xfrm>
          <a:off x="1524000" y="2057399"/>
          <a:ext cx="9144000" cy="434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adroTexto 3"/>
          <p:cNvSpPr txBox="1"/>
          <p:nvPr/>
        </p:nvSpPr>
        <p:spPr>
          <a:xfrm>
            <a:off x="8946572" y="1714500"/>
            <a:ext cx="1859973" cy="14157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CO" dirty="0" smtClean="0"/>
              <a:t>EN TOTAL: </a:t>
            </a:r>
            <a:r>
              <a:rPr lang="es-CO" sz="3200" b="1" dirty="0" smtClean="0">
                <a:solidFill>
                  <a:srgbClr val="0070C0"/>
                </a:solidFill>
              </a:rPr>
              <a:t>270</a:t>
            </a:r>
            <a:endParaRPr lang="es-CO" sz="3200" dirty="0" smtClean="0"/>
          </a:p>
          <a:p>
            <a:r>
              <a:rPr lang="es-CO" dirty="0" smtClean="0"/>
              <a:t>ACTIVIDADES DE PROMOCIÓN Y PARTICIPACIÓN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254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dirty="0" smtClean="0"/>
              <a:t>PARTICIPACIÓN CIUDADANA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TOTAL DE PARTICIPANTES EN EVENTOS DE PROMOCIÓN Y PARTICIPACIÓN</a:t>
            </a:r>
            <a:endParaRPr lang="en-US" sz="200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592159"/>
              </p:ext>
            </p:extLst>
          </p:nvPr>
        </p:nvGraphicFramePr>
        <p:xfrm>
          <a:off x="1828800" y="1262063"/>
          <a:ext cx="8530935" cy="4785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0853"/>
                <a:gridCol w="2129113"/>
                <a:gridCol w="2172564"/>
                <a:gridCol w="1868405"/>
              </a:tblGrid>
              <a:tr h="368111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u="none" strike="noStrike" dirty="0">
                          <a:effectLst/>
                        </a:rPr>
                        <a:t>ACTIVIDAD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u="none" strike="noStrike" dirty="0">
                          <a:effectLst/>
                        </a:rPr>
                        <a:t>2016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u="none" strike="noStrike" dirty="0">
                          <a:effectLst/>
                        </a:rPr>
                        <a:t>2017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u="none" strike="noStrike" dirty="0">
                          <a:effectLst/>
                        </a:rPr>
                        <a:t>2018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3622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 smtClean="0">
                          <a:effectLst/>
                        </a:rPr>
                        <a:t>No. </a:t>
                      </a:r>
                      <a:r>
                        <a:rPr lang="es-CO" sz="2000" u="none" strike="noStrike" dirty="0">
                          <a:effectLst/>
                        </a:rPr>
                        <a:t>de </a:t>
                      </a:r>
                      <a:r>
                        <a:rPr lang="es-CO" sz="2000" u="none" strike="noStrike" dirty="0" smtClean="0">
                          <a:effectLst/>
                        </a:rPr>
                        <a:t>ciudadanos capacitados 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1.227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3.913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>
                          <a:effectLst/>
                        </a:rPr>
                        <a:t>571</a:t>
                      </a:r>
                      <a:endParaRPr lang="es-CO" sz="4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736222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 smtClean="0">
                          <a:effectLst/>
                        </a:rPr>
                        <a:t>No. </a:t>
                      </a:r>
                      <a:r>
                        <a:rPr lang="es-CO" sz="2000" u="none" strike="noStrike" dirty="0">
                          <a:effectLst/>
                        </a:rPr>
                        <a:t>de </a:t>
                      </a:r>
                      <a:r>
                        <a:rPr lang="es-CO" sz="2000" u="none" strike="noStrike" dirty="0" smtClean="0">
                          <a:effectLst/>
                        </a:rPr>
                        <a:t>veedores capacitados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510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62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>
                          <a:effectLst/>
                        </a:rPr>
                        <a:t>51</a:t>
                      </a:r>
                      <a:endParaRPr lang="es-CO" sz="4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104334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u="none" strike="noStrike" dirty="0" smtClean="0">
                          <a:effectLst/>
                        </a:rPr>
                        <a:t>No. </a:t>
                      </a:r>
                      <a:r>
                        <a:rPr lang="es-CO" sz="2000" u="none" strike="noStrike" dirty="0">
                          <a:effectLst/>
                        </a:rPr>
                        <a:t>de </a:t>
                      </a:r>
                      <a:r>
                        <a:rPr lang="es-CO" sz="2000" u="none" strike="noStrike" dirty="0" smtClean="0">
                          <a:effectLst/>
                        </a:rPr>
                        <a:t>asistentes </a:t>
                      </a:r>
                      <a:r>
                        <a:rPr lang="es-CO" sz="2000" u="none" strike="noStrike" dirty="0">
                          <a:effectLst/>
                        </a:rPr>
                        <a:t>a </a:t>
                      </a:r>
                      <a:r>
                        <a:rPr lang="es-CO" sz="2000" u="none" strike="noStrike" dirty="0" smtClean="0">
                          <a:effectLst/>
                        </a:rPr>
                        <a:t>actividades deliberación</a:t>
                      </a:r>
                      <a:endParaRPr lang="es-CO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699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851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u="none" strike="noStrike" dirty="0">
                          <a:effectLst/>
                        </a:rPr>
                        <a:t>1.054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84055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2000" b="1" u="none" strike="noStrike" dirty="0">
                          <a:effectLst/>
                        </a:rPr>
                        <a:t>TOTAL PARTICIPANTES EN ACTIVIDADES DEL CONTROL CIUDADANO</a:t>
                      </a:r>
                      <a:endParaRPr lang="es-CO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2.436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4.826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4000" b="1" u="none" strike="noStrike" dirty="0">
                          <a:effectLst/>
                        </a:rPr>
                        <a:t>1.676</a:t>
                      </a:r>
                      <a:endParaRPr lang="es-CO" sz="4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82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280555"/>
            <a:ext cx="9144000" cy="1057708"/>
          </a:xfrm>
        </p:spPr>
        <p:txBody>
          <a:bodyPr/>
          <a:lstStyle/>
          <a:p>
            <a:r>
              <a:rPr lang="es-CO" b="1" dirty="0" smtClean="0"/>
              <a:t>CONTROL FISCAL</a:t>
            </a:r>
            <a:endParaRPr lang="es-CO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1174173"/>
            <a:ext cx="9144000" cy="4873336"/>
          </a:xfrm>
        </p:spPr>
        <p:txBody>
          <a:bodyPr>
            <a:normAutofit/>
          </a:bodyPr>
          <a:lstStyle/>
          <a:p>
            <a:pPr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err="1" smtClean="0"/>
              <a:t>xxxxxxxxxxxxxxxxxxxxxxxxxxxxxxxxxxxxx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257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481</Words>
  <Application>Microsoft Office PowerPoint</Application>
  <PresentationFormat>Panorámica</PresentationFormat>
  <Paragraphs>147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</vt:lpstr>
      <vt:lpstr>Century</vt:lpstr>
      <vt:lpstr>Tahoma</vt:lpstr>
      <vt:lpstr>Tema de Office</vt:lpstr>
      <vt:lpstr>RENDICIÓN DE CUENTAS VIRTUAL</vt:lpstr>
      <vt:lpstr>PARTICIPACIÓN CIUDADANA</vt:lpstr>
      <vt:lpstr>PARTICIPACIÓN CIUDADANA</vt:lpstr>
      <vt:lpstr>PARTICIPACIÓN CIUDADANA</vt:lpstr>
      <vt:lpstr>PARTICIPACIÓN CIUDADANA</vt:lpstr>
      <vt:lpstr>PARTICIPACIÓN CIUDADANA</vt:lpstr>
      <vt:lpstr>PARTICIPACIÓN CIUDADANA</vt:lpstr>
      <vt:lpstr>PARTICIPACIÓN CIUDADANA</vt:lpstr>
      <vt:lpstr>CONTROL FISCAL</vt:lpstr>
      <vt:lpstr>RESPONSABILIDAD FISCAL</vt:lpstr>
      <vt:lpstr>RESPONSABILIDAD FISCAL</vt:lpstr>
      <vt:lpstr>RESPONSABILIDAD FISCAL</vt:lpstr>
      <vt:lpstr>RESPONSABILIDAD FISCAL</vt:lpstr>
      <vt:lpstr>RESPONSABILIDAD FISCAL</vt:lpstr>
      <vt:lpstr>RESPONSABILIDAD FISCAL</vt:lpstr>
      <vt:lpstr>RESPONSABILIDAD FISCAL</vt:lpstr>
      <vt:lpstr>RESPONSABILIDAD FISCAL</vt:lpstr>
      <vt:lpstr>SANCIONATORIO Y COACTIVA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RENDICIÓN DE CUENTAS VIRTUAL</dc:title>
  <dc:creator>ORLANDO</dc:creator>
  <cp:lastModifiedBy>ORLANDO</cp:lastModifiedBy>
  <cp:revision>21</cp:revision>
  <dcterms:created xsi:type="dcterms:W3CDTF">2018-08-15T13:14:36Z</dcterms:created>
  <dcterms:modified xsi:type="dcterms:W3CDTF">2018-08-15T23:13:57Z</dcterms:modified>
</cp:coreProperties>
</file>